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7" r:id="rId2"/>
    <p:sldId id="452" r:id="rId3"/>
    <p:sldId id="453" r:id="rId4"/>
    <p:sldId id="454" r:id="rId5"/>
    <p:sldId id="455" r:id="rId6"/>
    <p:sldId id="544" r:id="rId7"/>
    <p:sldId id="456" r:id="rId8"/>
    <p:sldId id="457" r:id="rId9"/>
    <p:sldId id="833" r:id="rId10"/>
    <p:sldId id="545" r:id="rId11"/>
    <p:sldId id="546" r:id="rId12"/>
    <p:sldId id="834" r:id="rId13"/>
    <p:sldId id="835" r:id="rId14"/>
    <p:sldId id="536" r:id="rId15"/>
    <p:sldId id="537" r:id="rId16"/>
    <p:sldId id="836" r:id="rId17"/>
    <p:sldId id="538" r:id="rId18"/>
    <p:sldId id="539" r:id="rId19"/>
    <p:sldId id="540" r:id="rId20"/>
    <p:sldId id="541" r:id="rId21"/>
    <p:sldId id="542" r:id="rId22"/>
    <p:sldId id="464" r:id="rId23"/>
    <p:sldId id="837" r:id="rId24"/>
    <p:sldId id="838" r:id="rId25"/>
    <p:sldId id="839" r:id="rId26"/>
    <p:sldId id="840" r:id="rId27"/>
    <p:sldId id="463" r:id="rId28"/>
    <p:sldId id="465" r:id="rId29"/>
    <p:sldId id="466" r:id="rId30"/>
    <p:sldId id="468" r:id="rId31"/>
    <p:sldId id="472" r:id="rId32"/>
    <p:sldId id="841" r:id="rId33"/>
    <p:sldId id="473" r:id="rId34"/>
    <p:sldId id="842" r:id="rId35"/>
    <p:sldId id="843" r:id="rId36"/>
    <p:sldId id="844" r:id="rId37"/>
    <p:sldId id="547" r:id="rId38"/>
    <p:sldId id="376" r:id="rId39"/>
    <p:sldId id="480" r:id="rId40"/>
    <p:sldId id="481" r:id="rId41"/>
    <p:sldId id="845" r:id="rId42"/>
    <p:sldId id="483" r:id="rId43"/>
    <p:sldId id="847" r:id="rId44"/>
    <p:sldId id="491" r:id="rId45"/>
    <p:sldId id="484" r:id="rId4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30" autoAdjust="0"/>
    <p:restoredTop sz="94660"/>
  </p:normalViewPr>
  <p:slideViewPr>
    <p:cSldViewPr snapToGrid="0">
      <p:cViewPr varScale="1">
        <p:scale>
          <a:sx n="124" d="100"/>
          <a:sy n="124" d="100"/>
        </p:scale>
        <p:origin x="2112"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4/28/24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4/28/24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4/28/24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4/28/24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4/28/24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4/28/24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4/28/24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4/28/24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4/28/24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4/28/24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4/28/24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4/28/24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4/28/24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4/28/24</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270985" y="365126"/>
            <a:ext cx="8686800" cy="591477"/>
          </a:xfrm>
        </p:spPr>
        <p:txBody>
          <a:bodyPr/>
          <a:lstStyle/>
          <a:p>
            <a:r>
              <a:rPr lang="en-US" sz="2800" dirty="0"/>
              <a:t>Vector Embeddings&gt;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123507"/>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003770"/>
            <a:ext cx="1037690" cy="369332"/>
          </a:xfrm>
          <a:prstGeom prst="rect">
            <a:avLst/>
          </a:prstGeom>
          <a:noFill/>
        </p:spPr>
        <p:txBody>
          <a:bodyPr wrap="square" rtlCol="0">
            <a:spAutoFit/>
          </a:bodyPr>
          <a:lstStyle/>
          <a:p>
            <a:r>
              <a:rPr lang="en-US" dirty="0">
                <a:solidFill>
                  <a:schemeClr val="accent2"/>
                </a:solidFill>
              </a:rPr>
              <a:t>difficult</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120988"/>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001251"/>
            <a:ext cx="1037690" cy="369332"/>
          </a:xfrm>
          <a:prstGeom prst="rect">
            <a:avLst/>
          </a:prstGeom>
          <a:noFill/>
        </p:spPr>
        <p:txBody>
          <a:bodyPr wrap="square" rtlCol="0">
            <a:spAutoFit/>
          </a:bodyPr>
          <a:lstStyle/>
          <a:p>
            <a:r>
              <a:rPr lang="en-US" dirty="0"/>
              <a:t>tough</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120988"/>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9" y="4001251"/>
            <a:ext cx="1037690" cy="369332"/>
          </a:xfrm>
          <a:prstGeom prst="rect">
            <a:avLst/>
          </a:prstGeom>
          <a:noFill/>
        </p:spPr>
        <p:txBody>
          <a:bodyPr wrap="square" rtlCol="0">
            <a:spAutoFit/>
          </a:bodyPr>
          <a:lstStyle/>
          <a:p>
            <a:r>
              <a:rPr lang="en-US" dirty="0">
                <a:solidFill>
                  <a:schemeClr val="accent2"/>
                </a:solidFill>
              </a:rPr>
              <a:t>hard</a:t>
            </a:r>
          </a:p>
        </p:txBody>
      </p:sp>
      <p:cxnSp>
        <p:nvCxnSpPr>
          <p:cNvPr id="26" name="Elbow Connector 25">
            <a:extLst>
              <a:ext uri="{FF2B5EF4-FFF2-40B4-BE49-F238E27FC236}">
                <a16:creationId xmlns:a16="http://schemas.microsoft.com/office/drawing/2014/main" id="{C5116293-8A02-EA90-B758-445BC0B7D7ED}"/>
              </a:ext>
            </a:extLst>
          </p:cNvPr>
          <p:cNvCxnSpPr>
            <a:stCxn id="14" idx="2"/>
            <a:endCxn id="20" idx="0"/>
          </p:cNvCxnSpPr>
          <p:nvPr/>
        </p:nvCxnSpPr>
        <p:spPr>
          <a:xfrm rot="16200000" flipH="1">
            <a:off x="3307707" y="3021724"/>
            <a:ext cx="477606" cy="17209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493374"/>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373637"/>
            <a:ext cx="1037690" cy="369332"/>
          </a:xfrm>
          <a:prstGeom prst="rect">
            <a:avLst/>
          </a:prstGeom>
          <a:noFill/>
        </p:spPr>
        <p:txBody>
          <a:bodyPr wrap="square" rtlCol="0">
            <a:spAutoFit/>
          </a:bodyPr>
          <a:lstStyle/>
          <a:p>
            <a:r>
              <a:rPr lang="en-US" dirty="0">
                <a:solidFill>
                  <a:schemeClr val="accent2"/>
                </a:solidFill>
              </a:rPr>
              <a:t>steak</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490855"/>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371118"/>
            <a:ext cx="1037690" cy="369332"/>
          </a:xfrm>
          <a:prstGeom prst="rect">
            <a:avLst/>
          </a:prstGeom>
          <a:noFill/>
        </p:spPr>
        <p:txBody>
          <a:bodyPr wrap="square" rtlCol="0">
            <a:spAutoFit/>
          </a:bodyPr>
          <a:lstStyle/>
          <a:p>
            <a:r>
              <a:rPr lang="en-US" dirty="0"/>
              <a:t>shot</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490855"/>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8" y="4371118"/>
            <a:ext cx="1151341" cy="369332"/>
          </a:xfrm>
          <a:prstGeom prst="rect">
            <a:avLst/>
          </a:prstGeom>
          <a:noFill/>
        </p:spPr>
        <p:txBody>
          <a:bodyPr wrap="square" rtlCol="0">
            <a:spAutoFit/>
          </a:bodyPr>
          <a:lstStyle/>
          <a:p>
            <a:r>
              <a:rPr lang="en-US" dirty="0">
                <a:solidFill>
                  <a:schemeClr val="accent2"/>
                </a:solidFill>
              </a:rPr>
              <a:t>3-pointer</a:t>
            </a:r>
          </a:p>
        </p:txBody>
      </p:sp>
      <p:cxnSp>
        <p:nvCxnSpPr>
          <p:cNvPr id="26" name="Elbow Connector 25">
            <a:extLst>
              <a:ext uri="{FF2B5EF4-FFF2-40B4-BE49-F238E27FC236}">
                <a16:creationId xmlns:a16="http://schemas.microsoft.com/office/drawing/2014/main" id="{C5116293-8A02-EA90-B758-445BC0B7D7ED}"/>
              </a:ext>
            </a:extLst>
          </p:cNvPr>
          <p:cNvCxnSpPr>
            <a:cxnSpLocks/>
            <a:stCxn id="5" idx="2"/>
            <a:endCxn id="20" idx="0"/>
          </p:cNvCxnSpPr>
          <p:nvPr/>
        </p:nvCxnSpPr>
        <p:spPr>
          <a:xfrm rot="16200000" flipH="1">
            <a:off x="3296685" y="3380569"/>
            <a:ext cx="509926" cy="17106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6805FB6-23E5-AF03-5A3B-E6A8C5B8E527}"/>
              </a:ext>
            </a:extLst>
          </p:cNvPr>
          <p:cNvSpPr/>
          <p:nvPr/>
        </p:nvSpPr>
        <p:spPr>
          <a:xfrm>
            <a:off x="2341867" y="3816543"/>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DAE35D-4DA6-DCD0-E66D-54E5E7DB3F47}"/>
              </a:ext>
            </a:extLst>
          </p:cNvPr>
          <p:cNvSpPr txBox="1"/>
          <p:nvPr/>
        </p:nvSpPr>
        <p:spPr>
          <a:xfrm>
            <a:off x="3143253" y="3696806"/>
            <a:ext cx="1037690" cy="369332"/>
          </a:xfrm>
          <a:prstGeom prst="rect">
            <a:avLst/>
          </a:prstGeom>
          <a:noFill/>
        </p:spPr>
        <p:txBody>
          <a:bodyPr wrap="square" rtlCol="0">
            <a:spAutoFit/>
          </a:bodyPr>
          <a:lstStyle/>
          <a:p>
            <a:r>
              <a:rPr lang="en-US" dirty="0"/>
              <a:t>tough</a:t>
            </a:r>
          </a:p>
        </p:txBody>
      </p:sp>
    </p:spTree>
    <p:extLst>
      <p:ext uri="{BB962C8B-B14F-4D97-AF65-F5344CB8AC3E}">
        <p14:creationId xmlns:p14="http://schemas.microsoft.com/office/powerpoint/2010/main" val="40896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0FFB7-AA7F-D263-4E69-E69D3A669652}"/>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B4D2E1D0-E3E0-656E-4CCE-D2B6F909E08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6458B23-C9D7-A292-45E6-9B1699DC1829}"/>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C91E8A9D-9AD8-1561-DCAC-6D88C7EA99B8}"/>
              </a:ext>
            </a:extLst>
          </p:cNvPr>
          <p:cNvSpPr>
            <a:spLocks noGrp="1"/>
          </p:cNvSpPr>
          <p:nvPr>
            <p:ph type="ftr" sz="quarter" idx="3"/>
          </p:nvPr>
        </p:nvSpPr>
        <p:spPr/>
        <p:txBody>
          <a:bodyPr/>
          <a:lstStyle/>
          <a:p>
            <a:r>
              <a:rPr lang="en-US"/>
              <a:t>Kwartler </a:t>
            </a:r>
            <a:endParaRPr lang="en-US" dirty="0"/>
          </a:p>
        </p:txBody>
      </p:sp>
      <p:pic>
        <p:nvPicPr>
          <p:cNvPr id="6" name="LM Studio - 4 April 2024">
            <a:hlinkClick r:id="" action="ppaction://media"/>
            <a:extLst>
              <a:ext uri="{FF2B5EF4-FFF2-40B4-BE49-F238E27FC236}">
                <a16:creationId xmlns:a16="http://schemas.microsoft.com/office/drawing/2014/main" id="{2C7DA33A-2C01-966B-E2A4-9DDA0DDEC2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85" y="1294544"/>
            <a:ext cx="9131156" cy="3246633"/>
          </a:xfrm>
          <a:prstGeom prst="rect">
            <a:avLst/>
          </a:prstGeom>
        </p:spPr>
      </p:pic>
    </p:spTree>
    <p:extLst>
      <p:ext uri="{BB962C8B-B14F-4D97-AF65-F5344CB8AC3E}">
        <p14:creationId xmlns:p14="http://schemas.microsoft.com/office/powerpoint/2010/main" val="14948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NLP/TM Challenges</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412B37-6553-B035-5FB4-11DC849BB7A9}"/>
              </a:ext>
            </a:extLst>
          </p:cNvPr>
          <p:cNvSpPr>
            <a:spLocks noGrp="1"/>
          </p:cNvSpPr>
          <p:nvPr>
            <p:ph type="body" sz="half" idx="2"/>
          </p:nvPr>
        </p:nvSpPr>
        <p:spPr>
          <a:xfrm>
            <a:off x="270985" y="2024009"/>
            <a:ext cx="3308034" cy="4137639"/>
          </a:xfrm>
        </p:spPr>
        <p:txBody>
          <a:bodyPr/>
          <a:lstStyle/>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Research Papers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p:txBody>
      </p:sp>
      <p:sp>
        <p:nvSpPr>
          <p:cNvPr id="4" name="Date Placeholder 3">
            <a:extLst>
              <a:ext uri="{FF2B5EF4-FFF2-40B4-BE49-F238E27FC236}">
                <a16:creationId xmlns:a16="http://schemas.microsoft.com/office/drawing/2014/main" id="{0068C84E-1A66-C670-D7DB-11E305C3DE76}"/>
              </a:ext>
            </a:extLst>
          </p:cNvPr>
          <p:cNvSpPr>
            <a:spLocks noGrp="1"/>
          </p:cNvSpPr>
          <p:nvPr>
            <p:ph type="dt" sz="half" idx="10"/>
          </p:nvPr>
        </p:nvSpPr>
        <p:spPr/>
        <p:txBody>
          <a:bodyPr/>
          <a:lstStyle/>
          <a:p>
            <a:fld id="{DF59512B-4F1D-43D7-8819-2F53FEF69650}" type="datetime1">
              <a:rPr lang="en-US" smtClean="0"/>
              <a:t>4/28/24</a:t>
            </a:fld>
            <a:endParaRPr lang="en-US"/>
          </a:p>
        </p:txBody>
      </p:sp>
      <p:sp>
        <p:nvSpPr>
          <p:cNvPr id="5" name="Slide Number Placeholder 4">
            <a:extLst>
              <a:ext uri="{FF2B5EF4-FFF2-40B4-BE49-F238E27FC236}">
                <a16:creationId xmlns:a16="http://schemas.microsoft.com/office/drawing/2014/main" id="{88DF61A6-13EC-49C0-9ADD-DC1BC4DA0192}"/>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Title 5">
            <a:extLst>
              <a:ext uri="{FF2B5EF4-FFF2-40B4-BE49-F238E27FC236}">
                <a16:creationId xmlns:a16="http://schemas.microsoft.com/office/drawing/2014/main" id="{72400F11-5327-9AFD-18B8-E632DB663C4F}"/>
              </a:ext>
            </a:extLst>
          </p:cNvPr>
          <p:cNvSpPr>
            <a:spLocks noGrp="1"/>
          </p:cNvSpPr>
          <p:nvPr>
            <p:ph type="title"/>
          </p:nvPr>
        </p:nvSpPr>
        <p:spPr/>
        <p:txBody>
          <a:bodyPr/>
          <a:lstStyle/>
          <a:p>
            <a:r>
              <a:rPr lang="en-US" dirty="0"/>
              <a:t>NLP is Art &amp; Science</a:t>
            </a:r>
          </a:p>
        </p:txBody>
      </p:sp>
      <p:sp>
        <p:nvSpPr>
          <p:cNvPr id="7" name="Footer Placeholder 6">
            <a:extLst>
              <a:ext uri="{FF2B5EF4-FFF2-40B4-BE49-F238E27FC236}">
                <a16:creationId xmlns:a16="http://schemas.microsoft.com/office/drawing/2014/main" id="{6563815D-FA80-AF4C-17B9-616933782B25}"/>
              </a:ext>
            </a:extLst>
          </p:cNvPr>
          <p:cNvSpPr>
            <a:spLocks noGrp="1"/>
          </p:cNvSpPr>
          <p:nvPr>
            <p:ph type="ftr" sz="quarter" idx="3"/>
          </p:nvPr>
        </p:nvSpPr>
        <p:spPr/>
        <p:txBody>
          <a:bodyPr/>
          <a:lstStyle/>
          <a:p>
            <a:r>
              <a:rPr lang="en-US"/>
              <a:t>Kwartler </a:t>
            </a:r>
            <a:endParaRPr lang="en-US" dirty="0"/>
          </a:p>
        </p:txBody>
      </p:sp>
      <p:pic>
        <p:nvPicPr>
          <p:cNvPr id="8" name="Picture Placeholder 7">
            <a:extLst>
              <a:ext uri="{FF2B5EF4-FFF2-40B4-BE49-F238E27FC236}">
                <a16:creationId xmlns:a16="http://schemas.microsoft.com/office/drawing/2014/main" id="{6EEBCA50-E078-C952-F0A9-329440AD47C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905" r="3905"/>
          <a:stretch>
            <a:fillRect/>
          </a:stretch>
        </p:blipFill>
        <p:spPr>
          <a:prstGeom prst="rect">
            <a:avLst/>
          </a:prstGeom>
        </p:spPr>
      </p:pic>
      <p:sp>
        <p:nvSpPr>
          <p:cNvPr id="11" name="Rectangle 10">
            <a:extLst>
              <a:ext uri="{FF2B5EF4-FFF2-40B4-BE49-F238E27FC236}">
                <a16:creationId xmlns:a16="http://schemas.microsoft.com/office/drawing/2014/main" id="{B956936A-72CA-B307-97FF-10ABDC4A712E}"/>
              </a:ext>
            </a:extLst>
          </p:cNvPr>
          <p:cNvSpPr/>
          <p:nvPr/>
        </p:nvSpPr>
        <p:spPr>
          <a:xfrm>
            <a:off x="270986" y="1173079"/>
            <a:ext cx="3308034" cy="739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200" kern="1200" dirty="0">
              <a:solidFill>
                <a:prstClr val="white"/>
              </a:solidFill>
              <a:latin typeface="+mj-lt"/>
              <a:cs typeface="Arial Unicode MS" panose="020B0604020202020204" pitchFamily="34" charset="-128"/>
            </a:endParaRPr>
          </a:p>
        </p:txBody>
      </p:sp>
      <p:sp>
        <p:nvSpPr>
          <p:cNvPr id="12" name="TextBox 11">
            <a:extLst>
              <a:ext uri="{FF2B5EF4-FFF2-40B4-BE49-F238E27FC236}">
                <a16:creationId xmlns:a16="http://schemas.microsoft.com/office/drawing/2014/main" id="{C14FB07E-70E7-CB1D-1EF3-1CA15C6B67EE}"/>
              </a:ext>
            </a:extLst>
          </p:cNvPr>
          <p:cNvSpPr txBox="1"/>
          <p:nvPr/>
        </p:nvSpPr>
        <p:spPr>
          <a:xfrm>
            <a:off x="3887390" y="6123542"/>
            <a:ext cx="788999" cy="215444"/>
          </a:xfrm>
          <a:prstGeom prst="rect">
            <a:avLst/>
          </a:prstGeom>
          <a:noFill/>
        </p:spPr>
        <p:txBody>
          <a:bodyPr wrap="none" rtlCol="0">
            <a:spAutoFit/>
          </a:bodyPr>
          <a:lstStyle/>
          <a:p>
            <a:r>
              <a:rPr lang="en-US" sz="800" dirty="0"/>
              <a:t>*AI Generated</a:t>
            </a:r>
          </a:p>
        </p:txBody>
      </p:sp>
    </p:spTree>
    <p:extLst>
      <p:ext uri="{BB962C8B-B14F-4D97-AF65-F5344CB8AC3E}">
        <p14:creationId xmlns:p14="http://schemas.microsoft.com/office/powerpoint/2010/main" val="142979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a:p>
            <a:pPr marL="112713" indent="-112713">
              <a:buFont typeface="Arial" panose="020B0604020202020204" pitchFamily="34" charset="0"/>
              <a:buChar char="•"/>
            </a:pPr>
            <a:r>
              <a:rPr lang="en-US" dirty="0"/>
              <a:t>”</a:t>
            </a:r>
            <a:r>
              <a:rPr lang="en-US" dirty="0" err="1"/>
              <a:t>Rizz</a:t>
            </a:r>
            <a:r>
              <a:rPr lang="en-US" dirty="0"/>
              <a:t>”</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970318"/>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a:t>
            </a:r>
          </a:p>
          <a:p>
            <a:r>
              <a:rPr lang="en-US" dirty="0">
                <a:solidFill>
                  <a:schemeClr val="accent1"/>
                </a:solidFill>
              </a:rPr>
              <a:t>“</a:t>
            </a:r>
            <a:r>
              <a:rPr lang="en-US" dirty="0" err="1">
                <a:solidFill>
                  <a:schemeClr val="accent1"/>
                </a:solidFill>
              </a:rPr>
              <a:t>Rizz</a:t>
            </a:r>
            <a:r>
              <a:rPr lang="en-US" dirty="0">
                <a:solidFill>
                  <a:schemeClr val="accent1"/>
                </a:solidFill>
              </a:rPr>
              <a:t>” </a:t>
            </a:r>
            <a:r>
              <a:rPr lang="en-US" dirty="0"/>
              <a:t>– Short for Charisma</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87196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900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82374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1" name="TextBox 10">
            <a:extLst>
              <a:ext uri="{FF2B5EF4-FFF2-40B4-BE49-F238E27FC236}">
                <a16:creationId xmlns:a16="http://schemas.microsoft.com/office/drawing/2014/main" id="{E789DD8B-3498-B46B-5A56-5D2070FFCF00}"/>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latin typeface="Consolas" panose="020B0609020204030204" pitchFamily="49" charset="0"/>
                <a:cs typeface="Consolas" panose="020B0609020204030204" pitchFamily="49" charset="0"/>
              </a:rPr>
              <a:t>sub('is',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spTree>
    <p:extLst>
      <p:ext uri="{BB962C8B-B14F-4D97-AF65-F5344CB8AC3E}">
        <p14:creationId xmlns:p14="http://schemas.microsoft.com/office/powerpoint/2010/main" val="1917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 name="TextBox 9">
            <a:extLst>
              <a:ext uri="{FF2B5EF4-FFF2-40B4-BE49-F238E27FC236}">
                <a16:creationId xmlns:a16="http://schemas.microsoft.com/office/drawing/2014/main" id="{154BA23A-824A-8053-2CCB-B3E73646561A}"/>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solidFill>
                  <a:schemeClr val="accent1"/>
                </a:solidFill>
                <a:latin typeface="Consolas" panose="020B0609020204030204" pitchFamily="49" charset="0"/>
                <a:cs typeface="Consolas" panose="020B0609020204030204" pitchFamily="49" charset="0"/>
              </a:rPr>
              <a:t>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grpSp>
        <p:nvGrpSpPr>
          <p:cNvPr id="9" name="Group 8">
            <a:extLst>
              <a:ext uri="{FF2B5EF4-FFF2-40B4-BE49-F238E27FC236}">
                <a16:creationId xmlns:a16="http://schemas.microsoft.com/office/drawing/2014/main" id="{4728FD46-0003-5787-96F8-BC6708E6641D}"/>
              </a:ext>
            </a:extLst>
          </p:cNvPr>
          <p:cNvGrpSpPr/>
          <p:nvPr/>
        </p:nvGrpSpPr>
        <p:grpSpPr>
          <a:xfrm>
            <a:off x="397126" y="3895913"/>
            <a:ext cx="8426834" cy="805489"/>
            <a:chOff x="397126" y="881880"/>
            <a:chExt cx="5855599" cy="805489"/>
          </a:xfrm>
        </p:grpSpPr>
        <p:sp>
          <p:nvSpPr>
            <p:cNvPr id="11" name="Rectangle 10">
              <a:extLst>
                <a:ext uri="{FF2B5EF4-FFF2-40B4-BE49-F238E27FC236}">
                  <a16:creationId xmlns:a16="http://schemas.microsoft.com/office/drawing/2014/main" id="{1CDD6B64-3956-12B2-2482-14BE417AFC4B}"/>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gsub</a:t>
              </a:r>
              <a:r>
                <a:rPr lang="en-US" sz="1800" kern="1200" dirty="0">
                  <a:solidFill>
                    <a:prstClr val="white"/>
                  </a:solidFill>
                  <a:latin typeface="Consolas" panose="020B0609020204030204" pitchFamily="49" charset="0"/>
                  <a:cs typeface="Consolas" panose="020B0609020204030204" pitchFamily="49" charset="0"/>
                </a:rPr>
                <a:t>(“pattern”,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a:extLst>
                <a:ext uri="{FF2B5EF4-FFF2-40B4-BE49-F238E27FC236}">
                  <a16:creationId xmlns:a16="http://schemas.microsoft.com/office/drawing/2014/main" id="{318606F2-B56A-BDE0-4285-263E0A58F92F}"/>
                </a:ext>
              </a:extLst>
            </p:cNvPr>
            <p:cNvSpPr txBox="1"/>
            <p:nvPr/>
          </p:nvSpPr>
          <p:spPr>
            <a:xfrm>
              <a:off x="397126" y="881880"/>
              <a:ext cx="2766005"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all instances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3" name="TextBox 12">
            <a:extLst>
              <a:ext uri="{FF2B5EF4-FFF2-40B4-BE49-F238E27FC236}">
                <a16:creationId xmlns:a16="http://schemas.microsoft.com/office/drawing/2014/main" id="{393D468C-58F8-693D-F0D5-58FCC6861A26}"/>
              </a:ext>
            </a:extLst>
          </p:cNvPr>
          <p:cNvSpPr txBox="1"/>
          <p:nvPr/>
        </p:nvSpPr>
        <p:spPr>
          <a:xfrm>
            <a:off x="397126" y="4785085"/>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err="1">
                <a:solidFill>
                  <a:schemeClr val="accent1"/>
                </a:solidFill>
                <a:latin typeface="Consolas" panose="020B0609020204030204" pitchFamily="49" charset="0"/>
                <a:cs typeface="Consolas" panose="020B0609020204030204" pitchFamily="49" charset="0"/>
              </a:rPr>
              <a:t>gsub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REPLACE some text, made of text characters"</a:t>
            </a:r>
          </a:p>
        </p:txBody>
      </p:sp>
    </p:spTree>
    <p:extLst>
      <p:ext uri="{BB962C8B-B14F-4D97-AF65-F5344CB8AC3E}">
        <p14:creationId xmlns:p14="http://schemas.microsoft.com/office/powerpoint/2010/main" val="126759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A_String_Manipulation.R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079539" y="1155506"/>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On XX/XX/23 I opened a Marcus Savings account with a promotion : \"\" After enrolling, you must deposit {$10000.00} or more in new funds from an external account into your Account within 10 calendar days of enrollment ( the Funding Period ). The Account…</a:t>
            </a:r>
          </a:p>
        </p:txBody>
      </p:sp>
      <p:grpSp>
        <p:nvGrpSpPr>
          <p:cNvPr id="19" name="Group 18"/>
          <p:cNvGrpSpPr/>
          <p:nvPr/>
        </p:nvGrpSpPr>
        <p:grpSpPr>
          <a:xfrm>
            <a:off x="3606862" y="2650812"/>
            <a:ext cx="2749471" cy="2292662"/>
            <a:chOff x="3770719" y="1952703"/>
            <a:chExt cx="1814672"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016986"/>
              <a:ext cx="1814672" cy="1342688"/>
            </a:xfrm>
            <a:prstGeom prst="rect">
              <a:avLst/>
            </a:prstGeom>
            <a:noFill/>
          </p:spPr>
          <p:txBody>
            <a:bodyPr wrap="none" rtlCol="0">
              <a:spAutoFit/>
            </a:bodyPr>
            <a:lstStyle/>
            <a:p>
              <a:pPr marL="109538" indent="-109538" defTabSz="457200">
                <a:buFont typeface="+mj-lt"/>
                <a:buAutoNum type="arabicPeriod"/>
              </a:pP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gsub</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substritutions</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URLs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Lower case</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specific words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Strip whitespace</a:t>
              </a:r>
            </a:p>
          </p:txBody>
        </p:sp>
      </p:grpSp>
      <p:sp>
        <p:nvSpPr>
          <p:cNvPr id="23" name="TextBox 22"/>
          <p:cNvSpPr txBox="1"/>
          <p:nvPr/>
        </p:nvSpPr>
        <p:spPr>
          <a:xfrm>
            <a:off x="1079539" y="4989331"/>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redacteddate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opened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marcus</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savings promotion enrolling must deposit new funds external within calendar days enrollment funding period balance plus minimum new funds required dollar amount must maintained consecutive days end funding period balance…</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5362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4/28/24</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58CF7D-D8A8-E7D3-D900-7CC9D17CBA32}"/>
              </a:ext>
            </a:extLst>
          </p:cNvPr>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Tree>
    <p:extLst>
      <p:ext uri="{BB962C8B-B14F-4D97-AF65-F5344CB8AC3E}">
        <p14:creationId xmlns:p14="http://schemas.microsoft.com/office/powerpoint/2010/main" val="329165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1" name="Rectangle 10"/>
          <p:cNvSpPr/>
          <p:nvPr/>
        </p:nvSpPr>
        <p:spPr>
          <a:xfrm>
            <a:off x="111060" y="3400165"/>
            <a:ext cx="8939156" cy="1569660"/>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/ICPSR/main/ICPSR_Day1/data/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allComplaints.csv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37165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Loading data</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75257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1041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Rectangle 4">
            <a:extLst>
              <a:ext uri="{FF2B5EF4-FFF2-40B4-BE49-F238E27FC236}">
                <a16:creationId xmlns:a16="http://schemas.microsoft.com/office/drawing/2014/main" id="{EAEC9204-D42F-7DB6-D437-CBCCF28DA04C}"/>
              </a:ext>
            </a:extLst>
          </p:cNvPr>
          <p:cNvSpPr/>
          <p:nvPr/>
        </p:nvSpPr>
        <p:spPr>
          <a:xfrm>
            <a:off x="125829" y="5324906"/>
            <a:ext cx="8799197" cy="338554"/>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08C36305-78C5-F01C-42C2-2065684AFC10}"/>
              </a:ext>
            </a:extLst>
          </p:cNvPr>
          <p:cNvSpPr txBox="1"/>
          <p:nvPr/>
        </p:nvSpPr>
        <p:spPr>
          <a:xfrm>
            <a:off x="125831" y="4955574"/>
            <a:ext cx="1743747"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Clean the corpus</a:t>
            </a:r>
          </a:p>
        </p:txBody>
      </p:sp>
    </p:spTree>
    <p:extLst>
      <p:ext uri="{BB962C8B-B14F-4D97-AF65-F5344CB8AC3E}">
        <p14:creationId xmlns:p14="http://schemas.microsoft.com/office/powerpoint/2010/main" val="76943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920767044"/>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5839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121534"/>
            <a:ext cx="7653397"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frequency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800619025"/>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463812187"/>
              </p:ext>
            </p:extLst>
          </p:nvPr>
        </p:nvGraphicFramePr>
        <p:xfrm>
          <a:off x="365758" y="2844349"/>
          <a:ext cx="3776348" cy="2301240"/>
        </p:xfrm>
        <a:graphic>
          <a:graphicData uri="http://schemas.openxmlformats.org/drawingml/2006/table">
            <a:tbl>
              <a:tblPr firstRow="1" bandRow="1">
                <a:tableStyleId>{69C7853C-536D-4A76-A0AE-DD22124D55A5}</a:tableStyleId>
              </a:tblPr>
              <a:tblGrid>
                <a:gridCol w="815770">
                  <a:extLst>
                    <a:ext uri="{9D8B030D-6E8A-4147-A177-3AD203B41FA5}">
                      <a16:colId xmlns:a16="http://schemas.microsoft.com/office/drawing/2014/main" val="20000"/>
                    </a:ext>
                  </a:extLst>
                </a:gridCol>
                <a:gridCol w="580653">
                  <a:extLst>
                    <a:ext uri="{9D8B030D-6E8A-4147-A177-3AD203B41FA5}">
                      <a16:colId xmlns:a16="http://schemas.microsoft.com/office/drawing/2014/main" val="20001"/>
                    </a:ext>
                  </a:extLst>
                </a:gridCol>
                <a:gridCol w="641904">
                  <a:extLst>
                    <a:ext uri="{9D8B030D-6E8A-4147-A177-3AD203B41FA5}">
                      <a16:colId xmlns:a16="http://schemas.microsoft.com/office/drawing/2014/main" val="20002"/>
                    </a:ext>
                  </a:extLst>
                </a:gridCol>
                <a:gridCol w="641904">
                  <a:extLst>
                    <a:ext uri="{9D8B030D-6E8A-4147-A177-3AD203B41FA5}">
                      <a16:colId xmlns:a16="http://schemas.microsoft.com/office/drawing/2014/main" val="20003"/>
                    </a:ext>
                  </a:extLst>
                </a:gridCol>
                <a:gridCol w="370605">
                  <a:extLst>
                    <a:ext uri="{9D8B030D-6E8A-4147-A177-3AD203B41FA5}">
                      <a16:colId xmlns:a16="http://schemas.microsoft.com/office/drawing/2014/main" val="20004"/>
                    </a:ext>
                  </a:extLst>
                </a:gridCol>
                <a:gridCol w="725512">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365758" y="2464118"/>
            <a:ext cx="3776349"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4/28/24</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explore specific &amp; frequent terms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
        <p:nvSpPr>
          <p:cNvPr id="2" name="Oval 1">
            <a:extLst>
              <a:ext uri="{FF2B5EF4-FFF2-40B4-BE49-F238E27FC236}">
                <a16:creationId xmlns:a16="http://schemas.microsoft.com/office/drawing/2014/main" id="{5EB88242-8810-05BE-5CCC-EB4BF38C2C69}"/>
              </a:ext>
            </a:extLst>
          </p:cNvPr>
          <p:cNvSpPr/>
          <p:nvPr/>
        </p:nvSpPr>
        <p:spPr>
          <a:xfrm>
            <a:off x="373868" y="5177216"/>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08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1815882"/>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c('called'), 0.3)</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word associations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246769"/>
          </a:xfrm>
          <a:prstGeom prst="rect">
            <a:avLst/>
          </a:prstGeom>
          <a:solidFill>
            <a:schemeClr val="bg1">
              <a:lumMod val="85000"/>
            </a:schemeClr>
          </a:solidFill>
        </p:spPr>
        <p:txBody>
          <a:bodyPr wrap="square">
            <a:spAutoFit/>
          </a:bodyPr>
          <a:lstStyle/>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Chg</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 factor so bars are ordered by value not alphabetical</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y=reorder(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(col='#c00c00')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="#c00c00",hjust="inward",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5196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“called”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4/28/24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Back, told, call, asked</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159825"/>
            <a:ext cx="7630944" cy="1169551"/>
          </a:xfrm>
          <a:prstGeom prst="rect">
            <a:avLst/>
          </a:prstGeom>
          <a:solidFill>
            <a:schemeClr val="accent2"/>
          </a:solidFill>
        </p:spPr>
        <p:txBody>
          <a:bodyPr wrap="square">
            <a:spAutoFit/>
          </a:bodyPr>
          <a:lstStyle/>
          <a:p>
            <a:pPr defTabSz="457200"/>
            <a:r>
              <a:rPr lang="en-US" sz="1000" dirty="0">
                <a:solidFill>
                  <a:schemeClr val="bg1"/>
                </a:solidFill>
                <a:ea typeface="Arial Unicode MS" panose="020B0604020202020204" pitchFamily="34" charset="-128"/>
                <a:cs typeface="Arial Unicode MS" panose="020B0604020202020204" pitchFamily="34" charset="-128"/>
              </a:rPr>
              <a:t>"When my financial hardship began I contacted my lender Marcus by Goldman Sachs in REDACTED 2022 to inform them that </a:t>
            </a:r>
            <a:r>
              <a:rPr lang="en-US" sz="1000" dirty="0" err="1">
                <a:solidFill>
                  <a:schemeClr val="bg1"/>
                </a:solidFill>
                <a:ea typeface="Arial Unicode MS" panose="020B0604020202020204" pitchFamily="34" charset="-128"/>
                <a:cs typeface="Arial Unicode MS" panose="020B0604020202020204" pitchFamily="34" charset="-128"/>
              </a:rPr>
              <a:t>Im</a:t>
            </a:r>
            <a:r>
              <a:rPr lang="en-US" sz="1000" dirty="0">
                <a:solidFill>
                  <a:schemeClr val="bg1"/>
                </a:solidFill>
                <a:ea typeface="Arial Unicode MS" panose="020B0604020202020204" pitchFamily="34" charset="-128"/>
                <a:cs typeface="Arial Unicode MS" panose="020B0604020202020204" pitchFamily="34" charset="-128"/>
              </a:rPr>
              <a:t> having difficulty making the full payment and can I request a hardship or assistance plan? I was informed by their rep. NO </a:t>
            </a:r>
            <a:r>
              <a:rPr lang="en-US" sz="1000" dirty="0" err="1">
                <a:solidFill>
                  <a:schemeClr val="bg1"/>
                </a:solidFill>
                <a:ea typeface="Arial Unicode MS" panose="020B0604020202020204" pitchFamily="34" charset="-128"/>
                <a:cs typeface="Arial Unicode MS" panose="020B0604020202020204" pitchFamily="34" charset="-128"/>
              </a:rPr>
              <a:t>i</a:t>
            </a:r>
            <a:r>
              <a:rPr lang="en-US" sz="1000" dirty="0">
                <a:solidFill>
                  <a:schemeClr val="bg1"/>
                </a:solidFill>
                <a:ea typeface="Arial Unicode MS" panose="020B0604020202020204" pitchFamily="34" charset="-128"/>
                <a:cs typeface="Arial Unicode MS" panose="020B0604020202020204" pitchFamily="34" charset="-128"/>
              </a:rPr>
              <a:t> </a:t>
            </a:r>
            <a:r>
              <a:rPr lang="en-US" sz="1000" dirty="0" err="1">
                <a:solidFill>
                  <a:schemeClr val="bg1"/>
                </a:solidFill>
                <a:ea typeface="Arial Unicode MS" panose="020B0604020202020204" pitchFamily="34" charset="-128"/>
                <a:cs typeface="Arial Unicode MS" panose="020B0604020202020204" pitchFamily="34" charset="-128"/>
              </a:rPr>
              <a:t>dont</a:t>
            </a:r>
            <a:r>
              <a:rPr lang="en-US" sz="1000" dirty="0">
                <a:solidFill>
                  <a:schemeClr val="bg1"/>
                </a:solidFill>
                <a:ea typeface="Arial Unicode MS" panose="020B0604020202020204" pitchFamily="34" charset="-128"/>
                <a:cs typeface="Arial Unicode MS" panose="020B0604020202020204" pitchFamily="34" charset="-128"/>
              </a:rPr>
              <a:t> qualify. It bothered me because another lender company I applied at the same time worked with me and I have no problems and I'm currently </a:t>
            </a:r>
            <a:r>
              <a:rPr lang="en-US" sz="1000" b="1" dirty="0">
                <a:ea typeface="Arial Unicode MS" panose="020B0604020202020204" pitchFamily="34" charset="-128"/>
                <a:cs typeface="Arial Unicode MS" panose="020B0604020202020204" pitchFamily="34" charset="-128"/>
              </a:rPr>
              <a:t>back</a:t>
            </a:r>
            <a:r>
              <a:rPr lang="en-US" sz="1000" dirty="0">
                <a:solidFill>
                  <a:schemeClr val="bg1"/>
                </a:solidFill>
                <a:ea typeface="Arial Unicode MS" panose="020B0604020202020204" pitchFamily="34" charset="-128"/>
                <a:cs typeface="Arial Unicode MS" panose="020B0604020202020204" pitchFamily="34" charset="-128"/>
              </a:rPr>
              <a:t> making my regular monthly payments with that lending company. But Marcus has been a complete opposite and nightmare. The numerous calls through my day. This company </a:t>
            </a:r>
            <a:r>
              <a:rPr lang="en-US" sz="1000" b="1" dirty="0">
                <a:ea typeface="Arial Unicode MS" panose="020B0604020202020204" pitchFamily="34" charset="-128"/>
                <a:cs typeface="Arial Unicode MS" panose="020B0604020202020204" pitchFamily="34" charset="-128"/>
              </a:rPr>
              <a:t>called</a:t>
            </a:r>
            <a:r>
              <a:rPr lang="en-US" sz="1000" dirty="0">
                <a:solidFill>
                  <a:schemeClr val="bg1"/>
                </a:solidFill>
                <a:ea typeface="Arial Unicode MS" panose="020B0604020202020204" pitchFamily="34" charset="-128"/>
                <a:cs typeface="Arial Unicode MS" panose="020B0604020202020204" pitchFamily="34" charset="-128"/>
              </a:rPr>
              <a:t> over 15 times in a day and everyday but </a:t>
            </a:r>
            <a:r>
              <a:rPr lang="en-US" sz="1000" dirty="0" err="1">
                <a:solidFill>
                  <a:schemeClr val="bg1"/>
                </a:solidFill>
                <a:ea typeface="Arial Unicode MS" panose="020B0604020202020204" pitchFamily="34" charset="-128"/>
                <a:cs typeface="Arial Unicode MS" panose="020B0604020202020204" pitchFamily="34" charset="-128"/>
              </a:rPr>
              <a:t>sunday</a:t>
            </a:r>
            <a:r>
              <a:rPr lang="en-US" sz="1000" dirty="0">
                <a:solidFill>
                  <a:schemeClr val="bg1"/>
                </a:solidFill>
                <a:ea typeface="Arial Unicode MS" panose="020B0604020202020204" pitchFamily="34" charset="-128"/>
                <a:cs typeface="Arial Unicode MS" panose="020B0604020202020204" pitchFamily="34" charset="-128"/>
              </a:rPr>
              <a:t>. It was so horrible that I had to cut my phone off because they called so much. Plus the letters about the loan to make it seem as if I was not contacting them to work something out. I reached out again in REDACTED, REDACTED, REDACTED, and in REDACTED. just to see if I qualify and again all four times their Rep </a:t>
            </a:r>
            <a:r>
              <a:rPr lang="en-US" sz="1000" b="1" dirty="0">
                <a:ea typeface="Arial Unicode MS" panose="020B0604020202020204" pitchFamily="34" charset="-128"/>
                <a:cs typeface="Arial Unicode MS" panose="020B0604020202020204" pitchFamily="34" charset="-128"/>
              </a:rPr>
              <a:t>told</a:t>
            </a:r>
            <a:r>
              <a:rPr lang="en-US" sz="1000" dirty="0">
                <a:solidFill>
                  <a:schemeClr val="bg1"/>
                </a:solidFill>
                <a:ea typeface="Arial Unicode MS" panose="020B0604020202020204" pitchFamily="34" charset="-128"/>
                <a:cs typeface="Arial Unicode MS" panose="020B0604020202020204" pitchFamily="34" charset="-128"/>
              </a:rPr>
              <a:t> me no about a payment ..."</a:t>
            </a:r>
          </a:p>
        </p:txBody>
      </p:sp>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97AB661-4AB1-788B-1DE3-81AE70168FCC}"/>
              </a:ext>
            </a:extLst>
          </p:cNvPr>
          <p:cNvPicPr>
            <a:picLocks noChangeAspect="1"/>
          </p:cNvPicPr>
          <p:nvPr/>
        </p:nvPicPr>
        <p:blipFill>
          <a:blip r:embed="rId2"/>
          <a:stretch>
            <a:fillRect/>
          </a:stretch>
        </p:blipFill>
        <p:spPr>
          <a:xfrm>
            <a:off x="976046" y="1414465"/>
            <a:ext cx="6764153" cy="3594286"/>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4/28/24</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4/28/24</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4/28/24</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a:t>
            </a:r>
            <a:endParaRPr lang="en-US" i="1"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3CF01-7944-3B54-A091-A069A0E7A912}"/>
              </a:ext>
            </a:extLst>
          </p:cNvPr>
          <p:cNvSpPr>
            <a:spLocks noGrp="1"/>
          </p:cNvSpPr>
          <p:nvPr>
            <p:ph type="dt" sz="half" idx="10"/>
          </p:nvPr>
        </p:nvSpPr>
        <p:spPr/>
        <p:txBody>
          <a:bodyPr/>
          <a:lstStyle/>
          <a:p>
            <a:fld id="{6700A58B-DD98-43D0-B791-721480A02982}" type="datetime1">
              <a:rPr lang="en-US" smtClean="0"/>
              <a:t>4/28/24</a:t>
            </a:fld>
            <a:endParaRPr lang="en-US"/>
          </a:p>
        </p:txBody>
      </p:sp>
      <p:sp>
        <p:nvSpPr>
          <p:cNvPr id="3" name="Title 2">
            <a:extLst>
              <a:ext uri="{FF2B5EF4-FFF2-40B4-BE49-F238E27FC236}">
                <a16:creationId xmlns:a16="http://schemas.microsoft.com/office/drawing/2014/main" id="{DB42A4DF-4FA8-C9A5-2783-732D190A5C40}"/>
              </a:ext>
            </a:extLst>
          </p:cNvPr>
          <p:cNvSpPr>
            <a:spLocks noGrp="1"/>
          </p:cNvSpPr>
          <p:nvPr>
            <p:ph type="title"/>
          </p:nvPr>
        </p:nvSpPr>
        <p:spPr/>
        <p:txBody>
          <a:bodyPr/>
          <a:lstStyle/>
          <a:p>
            <a:r>
              <a:rPr lang="en-US" dirty="0"/>
              <a:t>Ok, there is another method…</a:t>
            </a:r>
          </a:p>
        </p:txBody>
      </p:sp>
      <p:sp>
        <p:nvSpPr>
          <p:cNvPr id="4" name="Slide Number Placeholder 3">
            <a:extLst>
              <a:ext uri="{FF2B5EF4-FFF2-40B4-BE49-F238E27FC236}">
                <a16:creationId xmlns:a16="http://schemas.microsoft.com/office/drawing/2014/main" id="{08F4BB00-8763-3BF6-C2C7-F3CFEA98E19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75A0089F-98CF-E35A-7BB5-DFE12B98EB93}"/>
              </a:ext>
            </a:extLst>
          </p:cNvPr>
          <p:cNvSpPr>
            <a:spLocks noGrp="1"/>
          </p:cNvSpPr>
          <p:nvPr>
            <p:ph type="ftr" sz="quarter" idx="3"/>
          </p:nvPr>
        </p:nvSpPr>
        <p:spPr/>
        <p:txBody>
          <a:bodyPr/>
          <a:lstStyle/>
          <a:p>
            <a:r>
              <a:rPr lang="en-US"/>
              <a:t>Kwartler </a:t>
            </a:r>
            <a:endParaRPr lang="en-US" dirty="0"/>
          </a:p>
        </p:txBody>
      </p:sp>
      <p:pic>
        <p:nvPicPr>
          <p:cNvPr id="6" name="Picture 2" descr="Training Deep Neural Networks. Deep Learning Accessories | by Ravindra  Parmar | Towards Data Science">
            <a:extLst>
              <a:ext uri="{FF2B5EF4-FFF2-40B4-BE49-F238E27FC236}">
                <a16:creationId xmlns:a16="http://schemas.microsoft.com/office/drawing/2014/main" id="{2810787B-9D5F-A787-2D90-EC51154D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670"/>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928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4301</TotalTime>
  <Words>2753</Words>
  <Application>Microsoft Macintosh PowerPoint</Application>
  <PresentationFormat>On-screen Show (4:3)</PresentationFormat>
  <Paragraphs>551</Paragraphs>
  <Slides>45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 Unicode MS</vt:lpstr>
      <vt:lpstr>Arial</vt:lpstr>
      <vt:lpstr>Calibri</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vt:lpstr>
      <vt:lpstr>Ok, there is another method…</vt:lpstr>
      <vt:lpstr>Vector Embeddings&gt; Generative [GPT]</vt:lpstr>
      <vt:lpstr>Generative [GPT]</vt:lpstr>
      <vt:lpstr>Generative [GPT]</vt:lpstr>
      <vt:lpstr>PowerPoint Presentation</vt:lpstr>
      <vt:lpstr>NLP/TM Challenges - Disambiguation</vt:lpstr>
      <vt:lpstr>NLP/TM Challenges</vt:lpstr>
      <vt:lpstr>NLP is Art &amp; Science</vt:lpstr>
      <vt:lpstr>Channel affects language</vt:lpstr>
      <vt:lpstr>Messenger affects language</vt:lpstr>
      <vt:lpstr>Expression is evolving rapidly due to technology.</vt:lpstr>
      <vt:lpstr>Gen Y/Z expression is evolving rapidly due to technology.</vt:lpstr>
      <vt:lpstr>Audience affects language</vt:lpstr>
      <vt:lpstr>Key word scanning</vt:lpstr>
      <vt:lpstr>Key word scanning</vt:lpstr>
      <vt:lpstr>Key word scanning</vt:lpstr>
      <vt:lpstr>Substitutions</vt:lpstr>
      <vt:lpstr>Substitutions</vt:lpstr>
      <vt:lpstr>Let’s Practice!</vt:lpstr>
      <vt:lpstr>Remember This?</vt:lpstr>
      <vt:lpstr>R for Cleaning Steps</vt:lpstr>
      <vt:lpstr>Library TM Functions</vt:lpstr>
      <vt:lpstr>Custom Functions in 2_Cleaning_and_Frequency_Count.R</vt:lpstr>
      <vt:lpstr>Nuances &amp; Inputs for Setting Up a TM Project</vt:lpstr>
      <vt:lpstr>Nuances &amp; Inputs for Setting Up a TM Project</vt:lpstr>
      <vt:lpstr>Nuances &amp; Inputs for Setting Up a TM Project</vt:lpstr>
      <vt:lpstr>Nuances &amp; Inputs for Setting Up a TM Project</vt:lpstr>
      <vt:lpstr>Nuances &amp; Inputs for Setting Up a TM Project</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C_Frequency.R</vt:lpstr>
      <vt:lpstr>PowerPoint Presentation</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133</cp:revision>
  <cp:lastPrinted>2018-11-26T18:56:28Z</cp:lastPrinted>
  <dcterms:created xsi:type="dcterms:W3CDTF">2018-05-23T17:24:59Z</dcterms:created>
  <dcterms:modified xsi:type="dcterms:W3CDTF">2024-04-29T00:03:46Z</dcterms:modified>
</cp:coreProperties>
</file>